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Objects="1">
      <p:cViewPr varScale="1">
        <p:scale>
          <a:sx n="66" d="100"/>
          <a:sy n="66" d="100"/>
        </p:scale>
        <p:origin x="0" y="0"/>
      </p:cViewPr>
      <p:guideLst/>
    </p:cSldViewPr>
  </p:slide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DF95BE-A82B-F141-8A04-6115CC9F364A}" type="datetimeFigureOut">
              <a:rPr lang="en-US" smtClean="0"/>
              <a:t>11/7/14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8FFD7C-0B2F-304F-AE93-2EDFC5CFCF91}" type="slidenum">
              <a:rPr lang="en-US" smtClean="0"/>
              <a:t>‹#›</a:t>
            </a:fld>
            <a:endParaRPr lang="en-US"/>
          </a:p>
        </p:txBody>
      </p:sp>
    </p:spTree>
    <p:extLst>
      <p:ext uri="{BB962C8B-B14F-4D97-AF65-F5344CB8AC3E}">
        <p14:creationId xmlns:p14="http://schemas.microsoft.com/office/powerpoint/2010/main" val="70788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imbalanced, we cannot sense our value; so we compensate by seeking what we think will add to our worth: status, money, power, conquest </a:t>
            </a:r>
          </a:p>
          <a:p>
            <a:r>
              <a:rPr lang="en-US" dirty="0" smtClean="0"/>
              <a:t>identify their own worth with “things” - achievements, attachments, collections, possessions, attitudes stored in the cluttered attic of the mind</a:t>
            </a:r>
            <a:endParaRPr lang="en-US" dirty="0"/>
          </a:p>
        </p:txBody>
      </p:sp>
      <p:sp>
        <p:nvSpPr>
          <p:cNvPr id="4" name="Slide Number Placeholder 3"/>
          <p:cNvSpPr>
            <a:spLocks noGrp="1"/>
          </p:cNvSpPr>
          <p:nvPr>
            <p:ph type="sldNum" sz="quarter" idx="10"/>
          </p:nvPr>
        </p:nvSpPr>
        <p:spPr/>
        <p:txBody>
          <a:bodyPr/>
          <a:lstStyle/>
          <a:p>
            <a:fld id="{768FFD7C-0B2F-304F-AE93-2EDFC5CFCF91}" type="slidenum">
              <a:rPr lang="en-US" smtClean="0"/>
              <a:t>13</a:t>
            </a:fld>
            <a:endParaRPr lang="en-US"/>
          </a:p>
        </p:txBody>
      </p:sp>
    </p:spTree>
    <p:extLst>
      <p:ext uri="{BB962C8B-B14F-4D97-AF65-F5344CB8AC3E}">
        <p14:creationId xmlns:p14="http://schemas.microsoft.com/office/powerpoint/2010/main" val="1505193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96DFF08F-DC6B-4601-B491-B0F83F6DD2DA}" type="datetimeFigureOut">
              <a:rPr lang="en-US" dirty="0"/>
              <a:t>11/7/14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11/7/14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11/7/14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A57D7DE-61AE-4BC6-A87E-9454F8FD646E}" type="datetimeFigureOut">
              <a:rPr lang="en-US" dirty="0"/>
              <a:t>11/7/14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AA0FC-AF95-454C-A4E6-937690C7EEE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11/7/14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dirty="0"/>
              <a:t>Click to edit Master title style</a:t>
            </a:r>
          </a:p>
        </p:txBody>
      </p:sp>
      <p:sp>
        <p:nvSpPr>
          <p:cNvPr id="3" name="Content Placeholder 2"/>
          <p:cNvSpPr>
            <a:spLocks noGrp="1"/>
          </p:cNvSpPr>
          <p:nvPr>
            <p:ph sz="half" idx="1"/>
          </p:nvPr>
        </p:nvSpPr>
        <p:spPr>
          <a:xfrm>
            <a:off x="1097278" y="1845734"/>
            <a:ext cx="4937760" cy="40233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6DFF08F-DC6B-4601-B491-B0F83F6DD2DA}" type="datetimeFigureOut">
              <a:rPr lang="en-US" dirty="0"/>
              <a:t>11/7/14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6DFF08F-DC6B-4601-B491-B0F83F6DD2DA}" type="datetimeFigureOut">
              <a:rPr lang="en-US" dirty="0"/>
              <a:t>11/7/14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t>11/7/14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11/7/14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405079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6DFF08F-DC6B-4601-B491-B0F83F6DD2DA}" type="datetimeFigureOut">
              <a:rPr lang="en-US" dirty="0"/>
              <a:pPr/>
              <a:t>11/7/14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chemeClr val="tx1"/>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solidFill>
            <a:schemeClr val="bg1">
              <a:lumMod val="50000"/>
              <a:lumOff val="5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11/7/14</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11/7/14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Frost Moon </a:t>
            </a:r>
            <a:endParaRPr lang="en-US" dirty="0"/>
          </a:p>
        </p:txBody>
      </p:sp>
      <p:sp>
        <p:nvSpPr>
          <p:cNvPr id="3" name="Subtitle 2"/>
          <p:cNvSpPr>
            <a:spLocks noGrp="1"/>
          </p:cNvSpPr>
          <p:nvPr>
            <p:ph type="subTitle" idx="1"/>
          </p:nvPr>
        </p:nvSpPr>
        <p:spPr/>
        <p:txBody>
          <a:bodyPr/>
          <a:lstStyle/>
          <a:p>
            <a:r>
              <a:rPr lang="en-US" dirty="0" smtClean="0"/>
              <a:t>Healing the metal element </a:t>
            </a:r>
            <a:endParaRPr lang="en-US" dirty="0"/>
          </a:p>
        </p:txBody>
      </p:sp>
      <p:pic>
        <p:nvPicPr>
          <p:cNvPr id="4" name="Picture 3"/>
          <p:cNvPicPr>
            <a:picLocks noChangeAspect="1"/>
          </p:cNvPicPr>
          <p:nvPr/>
        </p:nvPicPr>
        <p:blipFill>
          <a:blip r:embed="rId2"/>
          <a:stretch>
            <a:fillRect/>
          </a:stretch>
        </p:blipFill>
        <p:spPr>
          <a:xfrm>
            <a:off x="7132320" y="374895"/>
            <a:ext cx="4245280" cy="5616832"/>
          </a:xfrm>
          <a:prstGeom prst="rect">
            <a:avLst/>
          </a:prstGeom>
        </p:spPr>
      </p:pic>
    </p:spTree>
    <p:extLst>
      <p:ext uri="{BB962C8B-B14F-4D97-AF65-F5344CB8AC3E}">
        <p14:creationId xmlns:p14="http://schemas.microsoft.com/office/powerpoint/2010/main" val="1804289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r>
              <a:rPr lang="en-US" dirty="0" smtClean="0"/>
              <a:t>Large Intestine Meridian </a:t>
            </a:r>
            <a:endParaRPr lang="en-US" dirty="0"/>
          </a:p>
        </p:txBody>
      </p:sp>
      <p:sp>
        <p:nvSpPr>
          <p:cNvPr id="3" name="Vertical Text Placeholder 2"/>
          <p:cNvSpPr>
            <a:spLocks noGrp="1"/>
          </p:cNvSpPr>
          <p:nvPr>
            <p:ph type="body" orient="vert" idx="1"/>
          </p:nvPr>
        </p:nvSpPr>
        <p:spPr/>
        <p:txBody>
          <a:bodyPr/>
          <a:lstStyle/>
          <a:p>
            <a:endParaRPr lang="en-US"/>
          </a:p>
        </p:txBody>
      </p:sp>
      <p:pic>
        <p:nvPicPr>
          <p:cNvPr id="4" name="Picture 3"/>
          <p:cNvPicPr>
            <a:picLocks noChangeAspect="1"/>
          </p:cNvPicPr>
          <p:nvPr/>
        </p:nvPicPr>
        <p:blipFill>
          <a:blip r:embed="rId2"/>
          <a:stretch>
            <a:fillRect/>
          </a:stretch>
        </p:blipFill>
        <p:spPr>
          <a:xfrm>
            <a:off x="2565712" y="418952"/>
            <a:ext cx="4279276" cy="5753248"/>
          </a:xfrm>
          <a:prstGeom prst="rect">
            <a:avLst/>
          </a:prstGeom>
        </p:spPr>
      </p:pic>
    </p:spTree>
    <p:extLst>
      <p:ext uri="{BB962C8B-B14F-4D97-AF65-F5344CB8AC3E}">
        <p14:creationId xmlns:p14="http://schemas.microsoft.com/office/powerpoint/2010/main" val="1069755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Lung &amp; </a:t>
            </a:r>
            <a:r>
              <a:rPr lang="en-US" dirty="0" smtClean="0"/>
              <a:t>large intestine working together</a:t>
            </a:r>
            <a:endParaRPr lang="en-US" dirty="0"/>
          </a:p>
        </p:txBody>
      </p:sp>
      <p:sp>
        <p:nvSpPr>
          <p:cNvPr id="3" name="Content Placeholder 2"/>
          <p:cNvSpPr>
            <a:spLocks noGrp="1"/>
          </p:cNvSpPr>
          <p:nvPr>
            <p:ph idx="1"/>
          </p:nvPr>
        </p:nvSpPr>
        <p:spPr/>
        <p:txBody>
          <a:bodyPr/>
          <a:lstStyle/>
          <a:p>
            <a:r>
              <a:rPr lang="en-US" dirty="0"/>
              <a:t>O</a:t>
            </a:r>
            <a:r>
              <a:rPr lang="en-US" dirty="0" smtClean="0"/>
              <a:t>ne </a:t>
            </a:r>
            <a:r>
              <a:rPr lang="en-US" dirty="0"/>
              <a:t>taking in the pure and the other eliminating waste </a:t>
            </a:r>
            <a:endParaRPr lang="en-US" dirty="0" smtClean="0"/>
          </a:p>
          <a:p>
            <a:r>
              <a:rPr lang="en-US" dirty="0" smtClean="0"/>
              <a:t>Attachment and non attachment </a:t>
            </a:r>
          </a:p>
          <a:p>
            <a:r>
              <a:rPr lang="en-US" dirty="0" smtClean="0"/>
              <a:t>Dispersing </a:t>
            </a:r>
            <a:r>
              <a:rPr lang="en-US" dirty="0" smtClean="0"/>
              <a:t>  </a:t>
            </a:r>
            <a:endParaRPr lang="en-US" dirty="0"/>
          </a:p>
        </p:txBody>
      </p:sp>
    </p:spTree>
    <p:extLst>
      <p:ext uri="{BB962C8B-B14F-4D97-AF65-F5344CB8AC3E}">
        <p14:creationId xmlns:p14="http://schemas.microsoft.com/office/powerpoint/2010/main" val="1756915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 Shen of the lungs </a:t>
            </a:r>
            <a:endParaRPr lang="en-US" dirty="0"/>
          </a:p>
        </p:txBody>
      </p:sp>
      <p:sp>
        <p:nvSpPr>
          <p:cNvPr id="3" name="Content Placeholder 2"/>
          <p:cNvSpPr>
            <a:spLocks noGrp="1"/>
          </p:cNvSpPr>
          <p:nvPr>
            <p:ph idx="1"/>
          </p:nvPr>
        </p:nvSpPr>
        <p:spPr/>
        <p:txBody>
          <a:bodyPr/>
          <a:lstStyle/>
          <a:p>
            <a:r>
              <a:rPr lang="en-US" dirty="0" smtClean="0"/>
              <a:t>Animal </a:t>
            </a:r>
            <a:r>
              <a:rPr lang="en-US" dirty="0" smtClean="0"/>
              <a:t>instinct and primary reactions to life</a:t>
            </a:r>
          </a:p>
          <a:p>
            <a:r>
              <a:rPr lang="en-US" dirty="0" smtClean="0"/>
              <a:t>Directly </a:t>
            </a:r>
            <a:r>
              <a:rPr lang="en-US" dirty="0"/>
              <a:t>dependent on our physical </a:t>
            </a:r>
            <a:r>
              <a:rPr lang="en-US" dirty="0" smtClean="0"/>
              <a:t>being</a:t>
            </a:r>
          </a:p>
          <a:p>
            <a:r>
              <a:rPr lang="en-US" dirty="0" smtClean="0"/>
              <a:t>Knee </a:t>
            </a:r>
            <a:r>
              <a:rPr lang="en-US" dirty="0"/>
              <a:t>jerk reactions and transitory feelings </a:t>
            </a:r>
            <a:endParaRPr lang="en-US" dirty="0" smtClean="0"/>
          </a:p>
          <a:p>
            <a:r>
              <a:rPr lang="en-US" dirty="0"/>
              <a:t>Allows us to capture the fluid completeness in a single </a:t>
            </a:r>
            <a:r>
              <a:rPr lang="en-US" dirty="0" smtClean="0"/>
              <a:t>moment of </a:t>
            </a:r>
            <a:r>
              <a:rPr lang="en-US" dirty="0"/>
              <a:t>inspiration and </a:t>
            </a:r>
            <a:r>
              <a:rPr lang="en-US" dirty="0" smtClean="0"/>
              <a:t>passion</a:t>
            </a:r>
            <a:endParaRPr lang="en-US" dirty="0" smtClean="0"/>
          </a:p>
          <a:p>
            <a:r>
              <a:rPr lang="en-US" dirty="0" smtClean="0"/>
              <a:t>When </a:t>
            </a:r>
            <a:r>
              <a:rPr lang="en-US" dirty="0"/>
              <a:t>disrupted people have difficulty in appreciating moments that have passed or that cease to exist</a:t>
            </a:r>
            <a:endParaRPr lang="en-US" dirty="0" smtClean="0"/>
          </a:p>
          <a:p>
            <a:r>
              <a:rPr lang="en-US" dirty="0"/>
              <a:t>loss or </a:t>
            </a:r>
            <a:r>
              <a:rPr lang="en-US" dirty="0" smtClean="0"/>
              <a:t>incompletion </a:t>
            </a:r>
            <a:endParaRPr lang="en-US" dirty="0"/>
          </a:p>
        </p:txBody>
      </p:sp>
    </p:spTree>
    <p:extLst>
      <p:ext uri="{BB962C8B-B14F-4D97-AF65-F5344CB8AC3E}">
        <p14:creationId xmlns:p14="http://schemas.microsoft.com/office/powerpoint/2010/main" val="822262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Individuation</a:t>
            </a:r>
            <a:endParaRPr lang="en-US" dirty="0"/>
          </a:p>
        </p:txBody>
      </p:sp>
      <p:sp>
        <p:nvSpPr>
          <p:cNvPr id="3" name="Content Placeholder 2"/>
          <p:cNvSpPr>
            <a:spLocks noGrp="1"/>
          </p:cNvSpPr>
          <p:nvPr>
            <p:ph idx="1"/>
          </p:nvPr>
        </p:nvSpPr>
        <p:spPr>
          <a:xfrm>
            <a:off x="1097280" y="2076902"/>
            <a:ext cx="10058400" cy="4023360"/>
          </a:xfrm>
        </p:spPr>
        <p:txBody>
          <a:bodyPr/>
          <a:lstStyle/>
          <a:p>
            <a:r>
              <a:rPr lang="en-US" dirty="0" smtClean="0"/>
              <a:t>Transformation </a:t>
            </a:r>
            <a:r>
              <a:rPr lang="en-US" dirty="0"/>
              <a:t>and </a:t>
            </a:r>
            <a:r>
              <a:rPr lang="en-US" dirty="0" smtClean="0"/>
              <a:t>expansion of </a:t>
            </a:r>
            <a:r>
              <a:rPr lang="en-US" dirty="0"/>
              <a:t>our existing bonds (letting go and reattaching) </a:t>
            </a:r>
            <a:endParaRPr lang="en-US" dirty="0" smtClean="0"/>
          </a:p>
          <a:p>
            <a:r>
              <a:rPr lang="en-US" dirty="0"/>
              <a:t>Adolescence loosens </a:t>
            </a:r>
            <a:r>
              <a:rPr lang="en-US" dirty="0" smtClean="0"/>
              <a:t>our family </a:t>
            </a:r>
            <a:r>
              <a:rPr lang="en-US" dirty="0"/>
              <a:t>bonds </a:t>
            </a:r>
            <a:r>
              <a:rPr lang="en-US" dirty="0" smtClean="0"/>
              <a:t>and expands our external </a:t>
            </a:r>
            <a:r>
              <a:rPr lang="en-US" dirty="0" smtClean="0"/>
              <a:t>environments</a:t>
            </a:r>
          </a:p>
          <a:p>
            <a:r>
              <a:rPr lang="en-US" dirty="0" smtClean="0"/>
              <a:t>Social and anti social behaviors and the experience of impermanence </a:t>
            </a:r>
          </a:p>
          <a:p>
            <a:pPr marL="0" indent="0">
              <a:buNone/>
            </a:pPr>
            <a:r>
              <a:rPr lang="en-US" dirty="0"/>
              <a:t> </a:t>
            </a:r>
            <a:r>
              <a:rPr lang="en-US" dirty="0" smtClean="0"/>
              <a:t>Struggle </a:t>
            </a:r>
            <a:r>
              <a:rPr lang="en-US" dirty="0"/>
              <a:t>in relationship to authorities </a:t>
            </a:r>
            <a:r>
              <a:rPr lang="en-US" dirty="0" smtClean="0"/>
              <a:t>and </a:t>
            </a:r>
            <a:r>
              <a:rPr lang="en-US" dirty="0"/>
              <a:t>others engenders </a:t>
            </a:r>
            <a:r>
              <a:rPr lang="en-US" dirty="0" smtClean="0"/>
              <a:t>control birthing the  " </a:t>
            </a:r>
            <a:r>
              <a:rPr lang="en-US" dirty="0"/>
              <a:t>I </a:t>
            </a:r>
            <a:r>
              <a:rPr lang="en-US" dirty="0" smtClean="0"/>
              <a:t>AM" </a:t>
            </a:r>
            <a:r>
              <a:rPr lang="en-US" dirty="0"/>
              <a:t>SPRIT </a:t>
            </a:r>
            <a:endParaRPr lang="en-US" dirty="0" smtClean="0"/>
          </a:p>
          <a:p>
            <a:pPr marL="0" indent="0">
              <a:buNone/>
            </a:pPr>
            <a:r>
              <a:rPr lang="en-US" dirty="0" smtClean="0"/>
              <a:t>Tests </a:t>
            </a:r>
            <a:r>
              <a:rPr lang="en-US" dirty="0"/>
              <a:t>and failures </a:t>
            </a:r>
            <a:r>
              <a:rPr lang="en-US" dirty="0" smtClean="0"/>
              <a:t>develop  </a:t>
            </a:r>
            <a:r>
              <a:rPr lang="en-US" dirty="0"/>
              <a:t>self confidence and self esteem leading to self </a:t>
            </a:r>
            <a:r>
              <a:rPr lang="en-US" dirty="0" smtClean="0"/>
              <a:t>worth. </a:t>
            </a:r>
            <a:endParaRPr lang="en-US" dirty="0"/>
          </a:p>
          <a:p>
            <a:pPr marL="0" indent="0">
              <a:buNone/>
            </a:pPr>
            <a:endParaRPr lang="en-US" dirty="0"/>
          </a:p>
        </p:txBody>
      </p:sp>
    </p:spTree>
    <p:extLst>
      <p:ext uri="{BB962C8B-B14F-4D97-AF65-F5344CB8AC3E}">
        <p14:creationId xmlns:p14="http://schemas.microsoft.com/office/powerpoint/2010/main" val="18876583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Yin and Yang of </a:t>
            </a:r>
            <a:r>
              <a:rPr lang="en-US" dirty="0" smtClean="0"/>
              <a:t>metal </a:t>
            </a:r>
            <a:endParaRPr lang="en-US" dirty="0"/>
          </a:p>
        </p:txBody>
      </p:sp>
      <p:sp>
        <p:nvSpPr>
          <p:cNvPr id="3" name="Text Placeholder 2"/>
          <p:cNvSpPr>
            <a:spLocks noGrp="1"/>
          </p:cNvSpPr>
          <p:nvPr>
            <p:ph type="body" idx="1"/>
          </p:nvPr>
        </p:nvSpPr>
        <p:spPr/>
        <p:txBody>
          <a:bodyPr/>
          <a:lstStyle/>
          <a:p>
            <a:r>
              <a:rPr lang="en-US" dirty="0" smtClean="0"/>
              <a:t>YIN responsive reactions </a:t>
            </a:r>
            <a:endParaRPr lang="en-US" dirty="0"/>
          </a:p>
        </p:txBody>
      </p:sp>
      <p:sp>
        <p:nvSpPr>
          <p:cNvPr id="4" name="Content Placeholder 3"/>
          <p:cNvSpPr>
            <a:spLocks noGrp="1"/>
          </p:cNvSpPr>
          <p:nvPr>
            <p:ph sz="half" idx="2"/>
          </p:nvPr>
        </p:nvSpPr>
        <p:spPr/>
        <p:txBody>
          <a:bodyPr/>
          <a:lstStyle/>
          <a:p>
            <a:r>
              <a:rPr lang="en-US" dirty="0" smtClean="0"/>
              <a:t>Holds bonds as a conduit for growth </a:t>
            </a:r>
            <a:r>
              <a:rPr lang="en-US" dirty="0" smtClean="0"/>
              <a:t>and further development (new and old) </a:t>
            </a:r>
            <a:endParaRPr lang="en-US" dirty="0" smtClean="0"/>
          </a:p>
          <a:p>
            <a:r>
              <a:rPr lang="en-US" dirty="0" smtClean="0"/>
              <a:t>Mystical intertwining </a:t>
            </a:r>
          </a:p>
          <a:p>
            <a:r>
              <a:rPr lang="en-US" dirty="0" smtClean="0"/>
              <a:t>Grief results when bonds are broken </a:t>
            </a:r>
          </a:p>
          <a:p>
            <a:r>
              <a:rPr lang="en-US" dirty="0" smtClean="0"/>
              <a:t>Illness, pain and deterioration result when we don't allow proper grieving (loose fibers) </a:t>
            </a:r>
          </a:p>
          <a:p>
            <a:r>
              <a:rPr lang="en-US" dirty="0" smtClean="0"/>
              <a:t>When we break our bonds too often we can't grow </a:t>
            </a:r>
          </a:p>
          <a:p>
            <a:endParaRPr lang="en-US" dirty="0"/>
          </a:p>
        </p:txBody>
      </p:sp>
      <p:sp>
        <p:nvSpPr>
          <p:cNvPr id="5" name="Text Placeholder 4"/>
          <p:cNvSpPr>
            <a:spLocks noGrp="1"/>
          </p:cNvSpPr>
          <p:nvPr>
            <p:ph type="body" sz="quarter" idx="3"/>
          </p:nvPr>
        </p:nvSpPr>
        <p:spPr/>
        <p:txBody>
          <a:bodyPr/>
          <a:lstStyle/>
          <a:p>
            <a:r>
              <a:rPr lang="en-US" dirty="0" smtClean="0"/>
              <a:t>Yang response or surrender </a:t>
            </a:r>
            <a:endParaRPr lang="en-US" dirty="0"/>
          </a:p>
        </p:txBody>
      </p:sp>
      <p:sp>
        <p:nvSpPr>
          <p:cNvPr id="6" name="Content Placeholder 5"/>
          <p:cNvSpPr>
            <a:spLocks noGrp="1"/>
          </p:cNvSpPr>
          <p:nvPr>
            <p:ph sz="quarter" idx="4"/>
          </p:nvPr>
        </p:nvSpPr>
        <p:spPr/>
        <p:txBody>
          <a:bodyPr/>
          <a:lstStyle/>
          <a:p>
            <a:pPr marL="0" indent="0">
              <a:buNone/>
            </a:pPr>
            <a:r>
              <a:rPr lang="en-US" dirty="0" smtClean="0"/>
              <a:t>Creates a force for release and letting go </a:t>
            </a:r>
          </a:p>
          <a:p>
            <a:pPr marL="0" indent="0">
              <a:buNone/>
            </a:pPr>
            <a:r>
              <a:rPr lang="en-US" dirty="0" smtClean="0"/>
              <a:t>Change in personal or intellectual preferences </a:t>
            </a:r>
          </a:p>
          <a:p>
            <a:pPr marL="0" indent="0">
              <a:buNone/>
            </a:pPr>
            <a:r>
              <a:rPr lang="en-US" dirty="0" smtClean="0"/>
              <a:t>Release grief to experience joy </a:t>
            </a:r>
          </a:p>
          <a:p>
            <a:pPr marL="0" indent="0">
              <a:buNone/>
            </a:pPr>
            <a:r>
              <a:rPr lang="en-US" dirty="0" smtClean="0"/>
              <a:t>Surrender and forgiveness </a:t>
            </a:r>
          </a:p>
          <a:p>
            <a:pPr marL="0" indent="0">
              <a:buNone/>
            </a:pPr>
            <a:r>
              <a:rPr lang="en-US" dirty="0" smtClean="0"/>
              <a:t>(Adolescent freedoms and challenge of convention)</a:t>
            </a:r>
            <a:endParaRPr lang="en-US" dirty="0"/>
          </a:p>
          <a:p>
            <a:endParaRPr lang="en-US" dirty="0"/>
          </a:p>
        </p:txBody>
      </p:sp>
    </p:spTree>
    <p:extLst>
      <p:ext uri="{BB962C8B-B14F-4D97-AF65-F5344CB8AC3E}">
        <p14:creationId xmlns:p14="http://schemas.microsoft.com/office/powerpoint/2010/main" val="991810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YIN metal imbalances </a:t>
            </a:r>
            <a:endParaRPr lang="en-US" dirty="0"/>
          </a:p>
        </p:txBody>
      </p:sp>
      <p:sp>
        <p:nvSpPr>
          <p:cNvPr id="3" name="Text Placeholder 2"/>
          <p:cNvSpPr>
            <a:spLocks noGrp="1"/>
          </p:cNvSpPr>
          <p:nvPr>
            <p:ph type="body" idx="1"/>
          </p:nvPr>
        </p:nvSpPr>
        <p:spPr/>
        <p:txBody>
          <a:bodyPr/>
          <a:lstStyle/>
          <a:p>
            <a:r>
              <a:rPr lang="en-US" dirty="0" smtClean="0"/>
              <a:t>Deficiency </a:t>
            </a:r>
            <a:r>
              <a:rPr lang="en-US" dirty="0" smtClean="0"/>
              <a:t> </a:t>
            </a:r>
            <a:endParaRPr lang="en-US" dirty="0"/>
          </a:p>
        </p:txBody>
      </p:sp>
      <p:sp>
        <p:nvSpPr>
          <p:cNvPr id="4" name="Content Placeholder 3"/>
          <p:cNvSpPr>
            <a:spLocks noGrp="1"/>
          </p:cNvSpPr>
          <p:nvPr>
            <p:ph sz="half" idx="2"/>
          </p:nvPr>
        </p:nvSpPr>
        <p:spPr>
          <a:xfrm>
            <a:off x="1097280" y="2582334"/>
            <a:ext cx="4937760" cy="3378200"/>
          </a:xfrm>
        </p:spPr>
        <p:txBody>
          <a:bodyPr/>
          <a:lstStyle/>
          <a:p>
            <a:r>
              <a:rPr lang="en-US" dirty="0"/>
              <a:t>Inability to form relationships </a:t>
            </a:r>
            <a:endParaRPr lang="en-US" dirty="0" smtClean="0"/>
          </a:p>
          <a:p>
            <a:pPr lvl="1"/>
            <a:r>
              <a:rPr lang="en-US" dirty="0" smtClean="0"/>
              <a:t>Difficulty </a:t>
            </a:r>
            <a:r>
              <a:rPr lang="en-US" dirty="0"/>
              <a:t>producing the </a:t>
            </a:r>
            <a:r>
              <a:rPr lang="en-US" dirty="0" smtClean="0"/>
              <a:t>threads (water in metal)</a:t>
            </a:r>
          </a:p>
          <a:p>
            <a:pPr lvl="1"/>
            <a:r>
              <a:rPr lang="en-US" dirty="0"/>
              <a:t>Difficulty </a:t>
            </a:r>
            <a:r>
              <a:rPr lang="en-US" dirty="0" smtClean="0"/>
              <a:t>holding threads (earth </a:t>
            </a:r>
            <a:r>
              <a:rPr lang="en-US" dirty="0" smtClean="0"/>
              <a:t>in metal)</a:t>
            </a:r>
          </a:p>
          <a:p>
            <a:pPr lvl="1"/>
            <a:r>
              <a:rPr lang="en-US" dirty="0" smtClean="0"/>
              <a:t>Difficulty </a:t>
            </a:r>
            <a:r>
              <a:rPr lang="en-US" dirty="0"/>
              <a:t>directing </a:t>
            </a:r>
            <a:r>
              <a:rPr lang="en-US" dirty="0" smtClean="0"/>
              <a:t>threads (wood/fire in metal)</a:t>
            </a:r>
          </a:p>
          <a:p>
            <a:r>
              <a:rPr lang="en-US" dirty="0"/>
              <a:t>Dependence (giving or receiving) </a:t>
            </a:r>
            <a:endParaRPr lang="en-US" dirty="0" smtClean="0"/>
          </a:p>
          <a:p>
            <a:r>
              <a:rPr lang="en-US" dirty="0" smtClean="0"/>
              <a:t>Anxiety (power, control, avoidance, irritation)</a:t>
            </a:r>
          </a:p>
          <a:p>
            <a:r>
              <a:rPr lang="en-US" dirty="0" smtClean="0"/>
              <a:t>Depression, cumulative incomplete grief </a:t>
            </a:r>
          </a:p>
          <a:p>
            <a:r>
              <a:rPr lang="en-US" dirty="0"/>
              <a:t>Love beyond infatuation cannot </a:t>
            </a:r>
            <a:r>
              <a:rPr lang="en-US" dirty="0" smtClean="0"/>
              <a:t>root, grow, </a:t>
            </a:r>
            <a:r>
              <a:rPr lang="en-US" dirty="0"/>
              <a:t>or withstand </a:t>
            </a:r>
          </a:p>
          <a:p>
            <a:endParaRPr lang="en-US" dirty="0"/>
          </a:p>
          <a:p>
            <a:r>
              <a:rPr lang="en-US" dirty="0" smtClean="0"/>
              <a:t> </a:t>
            </a:r>
          </a:p>
          <a:p>
            <a:pPr lvl="1"/>
            <a:endParaRPr lang="en-US" dirty="0"/>
          </a:p>
          <a:p>
            <a:pPr lvl="1"/>
            <a:endParaRPr lang="en-US" dirty="0" smtClean="0"/>
          </a:p>
          <a:p>
            <a:pPr lvl="1"/>
            <a:endParaRPr lang="en-US" dirty="0" smtClean="0"/>
          </a:p>
        </p:txBody>
      </p:sp>
      <p:sp>
        <p:nvSpPr>
          <p:cNvPr id="5" name="Text Placeholder 4"/>
          <p:cNvSpPr>
            <a:spLocks noGrp="1"/>
          </p:cNvSpPr>
          <p:nvPr>
            <p:ph type="body" sz="quarter" idx="3"/>
          </p:nvPr>
        </p:nvSpPr>
        <p:spPr/>
        <p:txBody>
          <a:bodyPr/>
          <a:lstStyle/>
          <a:p>
            <a:r>
              <a:rPr lang="en-US" dirty="0" smtClean="0"/>
              <a:t>Excess </a:t>
            </a:r>
            <a:endParaRPr lang="en-US" dirty="0"/>
          </a:p>
        </p:txBody>
      </p:sp>
      <p:sp>
        <p:nvSpPr>
          <p:cNvPr id="6" name="Content Placeholder 5"/>
          <p:cNvSpPr>
            <a:spLocks noGrp="1"/>
          </p:cNvSpPr>
          <p:nvPr>
            <p:ph sz="quarter" idx="4"/>
          </p:nvPr>
        </p:nvSpPr>
        <p:spPr/>
        <p:txBody>
          <a:bodyPr/>
          <a:lstStyle/>
          <a:p>
            <a:r>
              <a:rPr lang="en-US" dirty="0"/>
              <a:t> Domineering and possessive </a:t>
            </a:r>
          </a:p>
          <a:p>
            <a:r>
              <a:rPr lang="en-US" dirty="0"/>
              <a:t>Self absorbed and demanding attention </a:t>
            </a:r>
          </a:p>
          <a:p>
            <a:r>
              <a:rPr lang="en-US" dirty="0" smtClean="0"/>
              <a:t>Anxiety </a:t>
            </a:r>
            <a:endParaRPr lang="en-US" dirty="0"/>
          </a:p>
          <a:p>
            <a:r>
              <a:rPr lang="en-US" dirty="0"/>
              <a:t>Conditional love </a:t>
            </a:r>
          </a:p>
        </p:txBody>
      </p:sp>
    </p:spTree>
    <p:extLst>
      <p:ext uri="{BB962C8B-B14F-4D97-AF65-F5344CB8AC3E}">
        <p14:creationId xmlns:p14="http://schemas.microsoft.com/office/powerpoint/2010/main" val="1351538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YANG metal </a:t>
            </a:r>
            <a:r>
              <a:rPr lang="en-US" dirty="0" smtClean="0"/>
              <a:t>imbalances </a:t>
            </a:r>
            <a:endParaRPr lang="en-US" dirty="0"/>
          </a:p>
        </p:txBody>
      </p:sp>
      <p:sp>
        <p:nvSpPr>
          <p:cNvPr id="3" name="Text Placeholder 2"/>
          <p:cNvSpPr>
            <a:spLocks noGrp="1"/>
          </p:cNvSpPr>
          <p:nvPr>
            <p:ph type="body" idx="1"/>
          </p:nvPr>
        </p:nvSpPr>
        <p:spPr/>
        <p:txBody>
          <a:bodyPr/>
          <a:lstStyle/>
          <a:p>
            <a:r>
              <a:rPr lang="en-US" dirty="0" smtClean="0"/>
              <a:t>Deficient </a:t>
            </a:r>
            <a:endParaRPr lang="en-US" dirty="0"/>
          </a:p>
        </p:txBody>
      </p:sp>
      <p:sp>
        <p:nvSpPr>
          <p:cNvPr id="4" name="Content Placeholder 3"/>
          <p:cNvSpPr>
            <a:spLocks noGrp="1"/>
          </p:cNvSpPr>
          <p:nvPr>
            <p:ph sz="half" idx="2"/>
          </p:nvPr>
        </p:nvSpPr>
        <p:spPr/>
        <p:txBody>
          <a:bodyPr/>
          <a:lstStyle/>
          <a:p>
            <a:r>
              <a:rPr lang="en-US" dirty="0"/>
              <a:t>Lack of energy </a:t>
            </a:r>
            <a:endParaRPr lang="en-US" dirty="0" smtClean="0"/>
          </a:p>
          <a:p>
            <a:r>
              <a:rPr lang="en-US" dirty="0" smtClean="0"/>
              <a:t>breathing </a:t>
            </a:r>
            <a:r>
              <a:rPr lang="en-US" dirty="0"/>
              <a:t>shallow </a:t>
            </a:r>
            <a:r>
              <a:rPr lang="en-US" dirty="0" smtClean="0"/>
              <a:t>with </a:t>
            </a:r>
            <a:r>
              <a:rPr lang="en-US" dirty="0" smtClean="0"/>
              <a:t>little </a:t>
            </a:r>
            <a:r>
              <a:rPr lang="en-US" dirty="0"/>
              <a:t>connection with the </a:t>
            </a:r>
            <a:r>
              <a:rPr lang="en-US" dirty="0" smtClean="0"/>
              <a:t>universe ( </a:t>
            </a:r>
            <a:r>
              <a:rPr lang="en-US" dirty="0"/>
              <a:t>spiritual and physical </a:t>
            </a:r>
            <a:r>
              <a:rPr lang="en-US" dirty="0" smtClean="0"/>
              <a:t>)</a:t>
            </a:r>
            <a:endParaRPr lang="en-US" dirty="0"/>
          </a:p>
          <a:p>
            <a:r>
              <a:rPr lang="en-US" dirty="0"/>
              <a:t>Avoidance and caution </a:t>
            </a:r>
          </a:p>
          <a:p>
            <a:r>
              <a:rPr lang="en-US" dirty="0"/>
              <a:t>Limited cognition </a:t>
            </a:r>
          </a:p>
          <a:p>
            <a:r>
              <a:rPr lang="en-US" dirty="0" smtClean="0"/>
              <a:t>Over </a:t>
            </a:r>
            <a:r>
              <a:rPr lang="en-US" dirty="0"/>
              <a:t>reliance on authority </a:t>
            </a:r>
          </a:p>
          <a:p>
            <a:r>
              <a:rPr lang="en-US" dirty="0"/>
              <a:t>Clinging</a:t>
            </a:r>
          </a:p>
        </p:txBody>
      </p:sp>
      <p:sp>
        <p:nvSpPr>
          <p:cNvPr id="5" name="Text Placeholder 4"/>
          <p:cNvSpPr>
            <a:spLocks noGrp="1"/>
          </p:cNvSpPr>
          <p:nvPr>
            <p:ph type="body" sz="quarter" idx="3"/>
          </p:nvPr>
        </p:nvSpPr>
        <p:spPr/>
        <p:txBody>
          <a:bodyPr/>
          <a:lstStyle/>
          <a:p>
            <a:r>
              <a:rPr lang="en-US" dirty="0" smtClean="0"/>
              <a:t>Excess </a:t>
            </a:r>
            <a:endParaRPr lang="en-US" dirty="0"/>
          </a:p>
        </p:txBody>
      </p:sp>
      <p:sp>
        <p:nvSpPr>
          <p:cNvPr id="6" name="Content Placeholder 5"/>
          <p:cNvSpPr>
            <a:spLocks noGrp="1"/>
          </p:cNvSpPr>
          <p:nvPr>
            <p:ph sz="quarter" idx="4"/>
          </p:nvPr>
        </p:nvSpPr>
        <p:spPr/>
        <p:txBody>
          <a:bodyPr/>
          <a:lstStyle/>
          <a:p>
            <a:r>
              <a:rPr lang="en-US" dirty="0"/>
              <a:t>The drifter </a:t>
            </a:r>
          </a:p>
          <a:p>
            <a:r>
              <a:rPr lang="en-US" dirty="0"/>
              <a:t>Skipping mind / sex </a:t>
            </a:r>
            <a:r>
              <a:rPr lang="en-US" dirty="0" smtClean="0"/>
              <a:t>/ attention </a:t>
            </a:r>
            <a:endParaRPr lang="en-US" dirty="0"/>
          </a:p>
          <a:p>
            <a:r>
              <a:rPr lang="en-US" dirty="0"/>
              <a:t>Anxiety from blocks in wandering </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82417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 to </a:t>
            </a:r>
            <a:r>
              <a:rPr lang="en-US" dirty="0" smtClean="0"/>
              <a:t>balance metal </a:t>
            </a:r>
            <a:endParaRPr lang="en-US" dirty="0"/>
          </a:p>
        </p:txBody>
      </p:sp>
      <p:sp>
        <p:nvSpPr>
          <p:cNvPr id="3" name="Content Placeholder 2"/>
          <p:cNvSpPr>
            <a:spLocks noGrp="1"/>
          </p:cNvSpPr>
          <p:nvPr>
            <p:ph idx="1"/>
          </p:nvPr>
        </p:nvSpPr>
        <p:spPr/>
        <p:txBody>
          <a:bodyPr/>
          <a:lstStyle/>
          <a:p>
            <a:r>
              <a:rPr lang="en-US" dirty="0"/>
              <a:t>Go through your closet, desk, garage, medicine cabinet - any cluttered storage area-and discard what you no longer need. </a:t>
            </a:r>
          </a:p>
          <a:p>
            <a:endParaRPr lang="en-US" dirty="0"/>
          </a:p>
          <a:p>
            <a:r>
              <a:rPr lang="en-US" dirty="0"/>
              <a:t>Do a mental inventory: Examine attitudes (prejudices, envies, hatreds, jealousies, resentments) stored within your psyche. </a:t>
            </a:r>
            <a:r>
              <a:rPr lang="en-US" dirty="0" smtClean="0"/>
              <a:t>Attempt </a:t>
            </a:r>
            <a:r>
              <a:rPr lang="en-US" dirty="0"/>
              <a:t>to resolve the hurtful old issues, and then let them go.</a:t>
            </a:r>
          </a:p>
          <a:p>
            <a:endParaRPr lang="en-US" dirty="0"/>
          </a:p>
          <a:p>
            <a:r>
              <a:rPr lang="en-US" dirty="0"/>
              <a:t>For issues you cannot resolve directly with others, or for old issues with yourself, write them on paper, being as specific as possible. Then burn the paper, symbolically releasing the content.</a:t>
            </a:r>
          </a:p>
          <a:p>
            <a:endParaRPr lang="en-US" dirty="0"/>
          </a:p>
          <a:p>
            <a:r>
              <a:rPr lang="en-US" dirty="0"/>
              <a:t>Take time each day to breathe slowly and deeply. As you inhale the clean autumn air, feel yourself energized and purified. Feel the old negativity, impurity, and pain leave your body and psyche. Then contemplate briefly who you are without these identifications.</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005418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Healing </a:t>
            </a:r>
            <a:endParaRPr lang="en-US" dirty="0"/>
          </a:p>
        </p:txBody>
      </p:sp>
      <p:sp>
        <p:nvSpPr>
          <p:cNvPr id="3" name="Content Placeholder 2"/>
          <p:cNvSpPr>
            <a:spLocks noGrp="1"/>
          </p:cNvSpPr>
          <p:nvPr>
            <p:ph sz="half" idx="1"/>
          </p:nvPr>
        </p:nvSpPr>
        <p:spPr/>
        <p:txBody>
          <a:bodyPr/>
          <a:lstStyle/>
          <a:p>
            <a:r>
              <a:rPr lang="en-US" dirty="0" smtClean="0"/>
              <a:t>Releasing and letting go </a:t>
            </a:r>
          </a:p>
          <a:p>
            <a:r>
              <a:rPr lang="en-US" dirty="0" smtClean="0"/>
              <a:t>Identification </a:t>
            </a:r>
          </a:p>
          <a:p>
            <a:r>
              <a:rPr lang="en-US" dirty="0" smtClean="0"/>
              <a:t>Attachment and non attachment </a:t>
            </a:r>
          </a:p>
          <a:p>
            <a:r>
              <a:rPr lang="en-US" dirty="0" smtClean="0"/>
              <a:t>Metal element </a:t>
            </a:r>
          </a:p>
          <a:p>
            <a:pPr lvl="1"/>
            <a:r>
              <a:rPr lang="en-US" dirty="0" smtClean="0"/>
              <a:t>Psychology </a:t>
            </a:r>
          </a:p>
          <a:p>
            <a:pPr lvl="1"/>
            <a:r>
              <a:rPr lang="en-US" dirty="0" smtClean="0"/>
              <a:t>Actions </a:t>
            </a:r>
          </a:p>
          <a:p>
            <a:pPr lvl="1"/>
            <a:r>
              <a:rPr lang="en-US" dirty="0" smtClean="0"/>
              <a:t>Support </a:t>
            </a:r>
            <a:endParaRPr lang="en-US" dirty="0"/>
          </a:p>
        </p:txBody>
      </p:sp>
      <p:pic>
        <p:nvPicPr>
          <p:cNvPr id="5" name="Content Placeholder 4"/>
          <p:cNvPicPr>
            <a:picLocks noGrp="1" noChangeAspect="1"/>
          </p:cNvPicPr>
          <p:nvPr>
            <p:ph sz="half" idx="2"/>
          </p:nvPr>
        </p:nvPicPr>
        <p:blipFill>
          <a:blip r:embed="rId2"/>
          <a:stretch>
            <a:fillRect/>
          </a:stretch>
        </p:blipFill>
        <p:spPr>
          <a:xfrm>
            <a:off x="7252783" y="394864"/>
            <a:ext cx="3902897" cy="5474229"/>
          </a:xfrm>
        </p:spPr>
      </p:pic>
    </p:spTree>
    <p:extLst>
      <p:ext uri="{BB962C8B-B14F-4D97-AF65-F5344CB8AC3E}">
        <p14:creationId xmlns:p14="http://schemas.microsoft.com/office/powerpoint/2010/main" val="2044897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Elements </a:t>
            </a:r>
            <a:endParaRPr lang="en-US" dirty="0"/>
          </a:p>
        </p:txBody>
      </p:sp>
      <p:sp>
        <p:nvSpPr>
          <p:cNvPr id="3" name="Content Placeholder 2"/>
          <p:cNvSpPr>
            <a:spLocks noGrp="1"/>
          </p:cNvSpPr>
          <p:nvPr>
            <p:ph sz="half" idx="1"/>
          </p:nvPr>
        </p:nvSpPr>
        <p:spPr/>
        <p:txBody>
          <a:bodyPr/>
          <a:lstStyle/>
          <a:p>
            <a:r>
              <a:rPr lang="en-US" dirty="0" smtClean="0"/>
              <a:t>Wood – Spring Beginning expansion </a:t>
            </a:r>
          </a:p>
          <a:p>
            <a:r>
              <a:rPr lang="en-US" dirty="0" smtClean="0"/>
              <a:t>Fire- Summer Maximum Expansion </a:t>
            </a:r>
          </a:p>
          <a:p>
            <a:r>
              <a:rPr lang="en-US" dirty="0" smtClean="0"/>
              <a:t>Earth – Late summer Stillness </a:t>
            </a:r>
          </a:p>
          <a:p>
            <a:r>
              <a:rPr lang="en-US" dirty="0" smtClean="0"/>
              <a:t>Metal – Fall Beginning contraction</a:t>
            </a:r>
          </a:p>
          <a:p>
            <a:r>
              <a:rPr lang="en-US" dirty="0" smtClean="0"/>
              <a:t>Water – Winter maximum contraction </a:t>
            </a:r>
          </a:p>
          <a:p>
            <a:endParaRPr lang="en-US" dirty="0" smtClean="0"/>
          </a:p>
          <a:p>
            <a:r>
              <a:rPr lang="en-US" dirty="0" smtClean="0"/>
              <a:t>Movement, qualities</a:t>
            </a:r>
            <a:r>
              <a:rPr lang="en-US" smtClean="0"/>
              <a:t>, characteristics  </a:t>
            </a:r>
            <a:endParaRPr lang="en-US" dirty="0" smtClean="0"/>
          </a:p>
          <a:p>
            <a:r>
              <a:rPr lang="en-US" dirty="0" smtClean="0"/>
              <a:t>Annual </a:t>
            </a:r>
            <a:r>
              <a:rPr lang="en-US" dirty="0"/>
              <a:t>terms of biological </a:t>
            </a:r>
            <a:r>
              <a:rPr lang="en-US" dirty="0" smtClean="0"/>
              <a:t>growth</a:t>
            </a:r>
          </a:p>
          <a:p>
            <a:endParaRPr lang="en-US" dirty="0" smtClean="0"/>
          </a:p>
          <a:p>
            <a:endParaRPr lang="en-US" dirty="0" smtClean="0"/>
          </a:p>
          <a:p>
            <a:endParaRPr lang="en-US" dirty="0" smtClean="0"/>
          </a:p>
          <a:p>
            <a:endParaRPr lang="en-US" dirty="0"/>
          </a:p>
        </p:txBody>
      </p:sp>
      <p:pic>
        <p:nvPicPr>
          <p:cNvPr id="5" name="Content Placeholder 4"/>
          <p:cNvPicPr>
            <a:picLocks noGrp="1" noChangeAspect="1"/>
          </p:cNvPicPr>
          <p:nvPr>
            <p:ph sz="half" idx="2"/>
          </p:nvPr>
        </p:nvPicPr>
        <p:blipFill>
          <a:blip r:embed="rId2"/>
          <a:stretch>
            <a:fillRect/>
          </a:stretch>
        </p:blipFill>
        <p:spPr>
          <a:xfrm>
            <a:off x="6997803" y="679932"/>
            <a:ext cx="4509199" cy="5080787"/>
          </a:xfrm>
        </p:spPr>
      </p:pic>
    </p:spTree>
    <p:extLst>
      <p:ext uri="{BB962C8B-B14F-4D97-AF65-F5344CB8AC3E}">
        <p14:creationId xmlns:p14="http://schemas.microsoft.com/office/powerpoint/2010/main" val="1653377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Metal </a:t>
            </a:r>
            <a:endParaRPr lang="en-US" dirty="0"/>
          </a:p>
        </p:txBody>
      </p:sp>
      <p:sp>
        <p:nvSpPr>
          <p:cNvPr id="3" name="Content Placeholder 2"/>
          <p:cNvSpPr>
            <a:spLocks noGrp="1"/>
          </p:cNvSpPr>
          <p:nvPr>
            <p:ph sz="half" idx="1"/>
          </p:nvPr>
        </p:nvSpPr>
        <p:spPr/>
        <p:txBody>
          <a:bodyPr>
            <a:noAutofit/>
          </a:bodyPr>
          <a:lstStyle/>
          <a:p>
            <a:r>
              <a:rPr lang="en-US" sz="1900" dirty="0"/>
              <a:t>Dry </a:t>
            </a:r>
          </a:p>
          <a:p>
            <a:r>
              <a:rPr lang="en-US" sz="1900" dirty="0"/>
              <a:t>Weeping </a:t>
            </a:r>
          </a:p>
          <a:p>
            <a:r>
              <a:rPr lang="en-US" sz="1900" dirty="0"/>
              <a:t>Grief </a:t>
            </a:r>
          </a:p>
          <a:p>
            <a:r>
              <a:rPr lang="en-US" sz="1900" dirty="0"/>
              <a:t>Pungent </a:t>
            </a:r>
          </a:p>
          <a:p>
            <a:r>
              <a:rPr lang="en-US" sz="1900" dirty="0" smtClean="0"/>
              <a:t>Lungs / Large </a:t>
            </a:r>
            <a:r>
              <a:rPr lang="en-US" sz="1900" dirty="0"/>
              <a:t>intestine </a:t>
            </a:r>
          </a:p>
          <a:p>
            <a:r>
              <a:rPr lang="en-US" sz="1900" dirty="0"/>
              <a:t>Nose </a:t>
            </a:r>
          </a:p>
          <a:p>
            <a:r>
              <a:rPr lang="en-US" sz="1900" dirty="0"/>
              <a:t>Skin </a:t>
            </a:r>
          </a:p>
          <a:p>
            <a:r>
              <a:rPr lang="en-US" sz="1900" dirty="0"/>
              <a:t>Rank </a:t>
            </a:r>
          </a:p>
          <a:p>
            <a:r>
              <a:rPr lang="en-US" sz="1900" dirty="0"/>
              <a:t>Po </a:t>
            </a:r>
          </a:p>
          <a:p>
            <a:r>
              <a:rPr lang="en-US" sz="1900" dirty="0"/>
              <a:t>Righteousness </a:t>
            </a:r>
          </a:p>
        </p:txBody>
      </p:sp>
      <p:pic>
        <p:nvPicPr>
          <p:cNvPr id="5" name="Content Placeholder 4"/>
          <p:cNvPicPr>
            <a:picLocks noGrp="1" noChangeAspect="1"/>
          </p:cNvPicPr>
          <p:nvPr>
            <p:ph sz="half" idx="2"/>
          </p:nvPr>
        </p:nvPicPr>
        <p:blipFill>
          <a:blip r:embed="rId2"/>
          <a:stretch>
            <a:fillRect/>
          </a:stretch>
        </p:blipFill>
        <p:spPr>
          <a:xfrm>
            <a:off x="5623423" y="2295337"/>
            <a:ext cx="5532257" cy="3436507"/>
          </a:xfrm>
        </p:spPr>
      </p:pic>
    </p:spTree>
    <p:extLst>
      <p:ext uri="{BB962C8B-B14F-4D97-AF65-F5344CB8AC3E}">
        <p14:creationId xmlns:p14="http://schemas.microsoft.com/office/powerpoint/2010/main" val="1843993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Lungs: The tender organ </a:t>
            </a:r>
            <a:endParaRPr lang="en-US" dirty="0"/>
          </a:p>
        </p:txBody>
      </p:sp>
      <p:sp>
        <p:nvSpPr>
          <p:cNvPr id="3" name="Content Placeholder 2"/>
          <p:cNvSpPr>
            <a:spLocks noGrp="1"/>
          </p:cNvSpPr>
          <p:nvPr>
            <p:ph sz="half" idx="1"/>
          </p:nvPr>
        </p:nvSpPr>
        <p:spPr/>
        <p:txBody>
          <a:bodyPr/>
          <a:lstStyle/>
          <a:p>
            <a:r>
              <a:rPr lang="en-US" dirty="0" smtClean="0"/>
              <a:t>Energy </a:t>
            </a:r>
            <a:r>
              <a:rPr lang="en-US" dirty="0" smtClean="0"/>
              <a:t>distribution </a:t>
            </a:r>
          </a:p>
          <a:p>
            <a:r>
              <a:rPr lang="en-US" dirty="0" smtClean="0"/>
              <a:t>Vitality </a:t>
            </a:r>
          </a:p>
          <a:p>
            <a:r>
              <a:rPr lang="en-US" dirty="0" smtClean="0"/>
              <a:t>Reactiveness </a:t>
            </a:r>
          </a:p>
          <a:p>
            <a:r>
              <a:rPr lang="en-US" dirty="0" smtClean="0"/>
              <a:t>Responsiveness </a:t>
            </a:r>
          </a:p>
          <a:p>
            <a:r>
              <a:rPr lang="en-US" dirty="0" smtClean="0"/>
              <a:t>Grief </a:t>
            </a:r>
          </a:p>
          <a:p>
            <a:r>
              <a:rPr lang="en-US" dirty="0" smtClean="0"/>
              <a:t>Suffocation </a:t>
            </a:r>
          </a:p>
          <a:p>
            <a:r>
              <a:rPr lang="en-US" dirty="0" smtClean="0"/>
              <a:t>Inspiration </a:t>
            </a:r>
          </a:p>
          <a:p>
            <a:r>
              <a:rPr lang="en-US" dirty="0" smtClean="0"/>
              <a:t>Effected easily by the external environment</a:t>
            </a:r>
          </a:p>
          <a:p>
            <a:r>
              <a:rPr lang="en-US" dirty="0" smtClean="0"/>
              <a:t>Receives pure energy from the heavens</a:t>
            </a:r>
          </a:p>
          <a:p>
            <a:endParaRPr lang="en-US" dirty="0" smtClean="0"/>
          </a:p>
          <a:p>
            <a:endParaRPr lang="en-US" dirty="0"/>
          </a:p>
          <a:p>
            <a:endParaRPr lang="en-US" dirty="0"/>
          </a:p>
        </p:txBody>
      </p:sp>
      <p:pic>
        <p:nvPicPr>
          <p:cNvPr id="5" name="Content Placeholder 4"/>
          <p:cNvPicPr>
            <a:picLocks noGrp="1" noChangeAspect="1"/>
          </p:cNvPicPr>
          <p:nvPr>
            <p:ph sz="half" idx="2"/>
          </p:nvPr>
        </p:nvPicPr>
        <p:blipFill>
          <a:blip r:embed="rId2"/>
          <a:stretch>
            <a:fillRect/>
          </a:stretch>
        </p:blipFill>
        <p:spPr>
          <a:xfrm>
            <a:off x="6830313" y="1846263"/>
            <a:ext cx="3712975" cy="4022725"/>
          </a:xfrm>
        </p:spPr>
      </p:pic>
    </p:spTree>
    <p:extLst>
      <p:ext uri="{BB962C8B-B14F-4D97-AF65-F5344CB8AC3E}">
        <p14:creationId xmlns:p14="http://schemas.microsoft.com/office/powerpoint/2010/main" val="1194953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131" y="2237874"/>
            <a:ext cx="12191999" cy="1569660"/>
          </a:xfrm>
          <a:prstGeom prst="rect">
            <a:avLst/>
          </a:prstGeom>
          <a:noFill/>
        </p:spPr>
        <p:txBody>
          <a:bodyPr wrap="square" rtlCol="0">
            <a:spAutoFit/>
          </a:bodyPr>
          <a:lstStyle/>
          <a:p>
            <a:r>
              <a:rPr lang="en-US" sz="4800" b="1" dirty="0">
                <a:solidFill>
                  <a:schemeClr val="accent5">
                    <a:lumMod val="75000"/>
                  </a:schemeClr>
                </a:solidFill>
                <a:latin typeface="Savoye LET Plain" charset="0"/>
                <a:ea typeface="Savoye LET Plain" charset="0"/>
                <a:cs typeface="Savoye LET Plain" charset="0"/>
              </a:rPr>
              <a:t>Our fist breath is what makes us human </a:t>
            </a:r>
            <a:r>
              <a:rPr lang="en-US" sz="4800" b="1" dirty="0" smtClean="0">
                <a:solidFill>
                  <a:schemeClr val="accent5">
                    <a:lumMod val="75000"/>
                  </a:schemeClr>
                </a:solidFill>
                <a:latin typeface="Savoye LET Plain" charset="0"/>
                <a:ea typeface="Savoye LET Plain" charset="0"/>
                <a:cs typeface="Savoye LET Plain" charset="0"/>
              </a:rPr>
              <a:t>…For </a:t>
            </a:r>
            <a:r>
              <a:rPr lang="en-US" sz="4800" b="1" dirty="0">
                <a:solidFill>
                  <a:schemeClr val="accent5">
                    <a:lumMod val="75000"/>
                  </a:schemeClr>
                </a:solidFill>
                <a:latin typeface="Savoye LET Plain" charset="0"/>
                <a:ea typeface="Savoye LET Plain" charset="0"/>
                <a:cs typeface="Savoye LET Plain" charset="0"/>
              </a:rPr>
              <a:t>no being can exist without it. </a:t>
            </a:r>
            <a:r>
              <a:rPr lang="en-US" sz="4800" b="1" dirty="0" smtClean="0">
                <a:solidFill>
                  <a:schemeClr val="accent5">
                    <a:lumMod val="75000"/>
                  </a:schemeClr>
                </a:solidFill>
                <a:latin typeface="Savoye LET Plain" charset="0"/>
                <a:ea typeface="Savoye LET Plain" charset="0"/>
                <a:cs typeface="Savoye LET Plain" charset="0"/>
              </a:rPr>
              <a:t>The lungs are vital to the air </a:t>
            </a:r>
            <a:r>
              <a:rPr lang="en-US" sz="4800" b="1" dirty="0">
                <a:solidFill>
                  <a:schemeClr val="accent5">
                    <a:lumMod val="75000"/>
                  </a:schemeClr>
                </a:solidFill>
                <a:latin typeface="Savoye LET Plain" charset="0"/>
                <a:ea typeface="Savoye LET Plain" charset="0"/>
                <a:cs typeface="Savoye LET Plain" charset="0"/>
              </a:rPr>
              <a:t>we breathe and spirit we experience </a:t>
            </a:r>
          </a:p>
        </p:txBody>
      </p:sp>
    </p:spTree>
    <p:extLst>
      <p:ext uri="{BB962C8B-B14F-4D97-AF65-F5344CB8AC3E}">
        <p14:creationId xmlns:p14="http://schemas.microsoft.com/office/powerpoint/2010/main" val="438792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r>
              <a:rPr lang="en-US" dirty="0" smtClean="0"/>
              <a:t>Lung </a:t>
            </a:r>
            <a:r>
              <a:rPr lang="en-US" dirty="0"/>
              <a:t>M</a:t>
            </a:r>
            <a:r>
              <a:rPr lang="en-US" dirty="0" smtClean="0"/>
              <a:t>eridian </a:t>
            </a:r>
            <a:endParaRPr lang="en-US" dirty="0"/>
          </a:p>
        </p:txBody>
      </p:sp>
      <p:pic>
        <p:nvPicPr>
          <p:cNvPr id="4" name="Picture 3"/>
          <p:cNvPicPr>
            <a:picLocks noChangeAspect="1"/>
          </p:cNvPicPr>
          <p:nvPr/>
        </p:nvPicPr>
        <p:blipFill>
          <a:blip r:embed="rId2"/>
          <a:stretch>
            <a:fillRect/>
          </a:stretch>
        </p:blipFill>
        <p:spPr>
          <a:xfrm>
            <a:off x="2794266" y="402740"/>
            <a:ext cx="4309178" cy="5769460"/>
          </a:xfrm>
          <a:prstGeom prst="rect">
            <a:avLst/>
          </a:prstGeom>
        </p:spPr>
      </p:pic>
    </p:spTree>
    <p:extLst>
      <p:ext uri="{BB962C8B-B14F-4D97-AF65-F5344CB8AC3E}">
        <p14:creationId xmlns:p14="http://schemas.microsoft.com/office/powerpoint/2010/main" val="740759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Intestine </a:t>
            </a:r>
            <a:endParaRPr lang="en-US" dirty="0"/>
          </a:p>
        </p:txBody>
      </p:sp>
      <p:sp>
        <p:nvSpPr>
          <p:cNvPr id="3" name="Content Placeholder 2"/>
          <p:cNvSpPr>
            <a:spLocks noGrp="1"/>
          </p:cNvSpPr>
          <p:nvPr>
            <p:ph sz="half" idx="1"/>
          </p:nvPr>
        </p:nvSpPr>
        <p:spPr/>
        <p:txBody>
          <a:bodyPr/>
          <a:lstStyle/>
          <a:p>
            <a:r>
              <a:rPr lang="en-US" dirty="0" smtClean="0"/>
              <a:t>Letting go</a:t>
            </a:r>
          </a:p>
          <a:p>
            <a:r>
              <a:rPr lang="en-US" dirty="0" smtClean="0"/>
              <a:t>Release </a:t>
            </a:r>
          </a:p>
          <a:p>
            <a:r>
              <a:rPr lang="en-US" dirty="0" smtClean="0"/>
              <a:t>Grief </a:t>
            </a:r>
          </a:p>
          <a:p>
            <a:r>
              <a:rPr lang="en-US" dirty="0" smtClean="0"/>
              <a:t>Self – poisoning </a:t>
            </a:r>
          </a:p>
          <a:p>
            <a:r>
              <a:rPr lang="en-US" dirty="0" smtClean="0"/>
              <a:t>Control </a:t>
            </a:r>
          </a:p>
          <a:p>
            <a:r>
              <a:rPr lang="en-US" dirty="0" smtClean="0"/>
              <a:t>Compulsiveness </a:t>
            </a:r>
            <a:endParaRPr lang="en-US" dirty="0"/>
          </a:p>
        </p:txBody>
      </p:sp>
      <p:pic>
        <p:nvPicPr>
          <p:cNvPr id="5" name="Content Placeholder 4"/>
          <p:cNvPicPr>
            <a:picLocks noGrp="1" noChangeAspect="1"/>
          </p:cNvPicPr>
          <p:nvPr>
            <p:ph sz="half" idx="2"/>
          </p:nvPr>
        </p:nvPicPr>
        <p:blipFill>
          <a:blip r:embed="rId2"/>
          <a:stretch>
            <a:fillRect/>
          </a:stretch>
        </p:blipFill>
        <p:spPr>
          <a:xfrm>
            <a:off x="6675438" y="1846263"/>
            <a:ext cx="4022725" cy="4022725"/>
          </a:xfrm>
        </p:spPr>
      </p:pic>
    </p:spTree>
    <p:extLst>
      <p:ext uri="{BB962C8B-B14F-4D97-AF65-F5344CB8AC3E}">
        <p14:creationId xmlns:p14="http://schemas.microsoft.com/office/powerpoint/2010/main" val="396473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0416" y="1804736"/>
            <a:ext cx="9427946" cy="2585323"/>
          </a:xfrm>
          <a:prstGeom prst="rect">
            <a:avLst/>
          </a:prstGeom>
          <a:noFill/>
        </p:spPr>
        <p:txBody>
          <a:bodyPr wrap="square" rtlCol="0">
            <a:spAutoFit/>
          </a:bodyPr>
          <a:lstStyle/>
          <a:p>
            <a:r>
              <a:rPr lang="en-US" sz="4800" b="1" dirty="0">
                <a:solidFill>
                  <a:schemeClr val="accent5">
                    <a:lumMod val="75000"/>
                  </a:schemeClr>
                </a:solidFill>
                <a:latin typeface="Savoye LET Plain" charset="0"/>
                <a:ea typeface="Savoye LET Plain" charset="0"/>
                <a:cs typeface="Savoye LET Plain" charset="0"/>
              </a:rPr>
              <a:t>We need to eliminate mental and spiritual rubbish, lest our minds become toxic and constipated, unable to experience the pure and the beautiful that also surround us. </a:t>
            </a:r>
          </a:p>
          <a:p>
            <a:endParaRPr lang="en-US" dirty="0"/>
          </a:p>
        </p:txBody>
      </p:sp>
    </p:spTree>
    <p:extLst>
      <p:ext uri="{BB962C8B-B14F-4D97-AF65-F5344CB8AC3E}">
        <p14:creationId xmlns:p14="http://schemas.microsoft.com/office/powerpoint/2010/main" val="61929007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E3DA18C2-75F1-4980-A5F0-165F6F71DE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HDRetrospectV3</Template>
  <TotalTime>99</TotalTime>
  <Application>Microsoft Macintosh PowerPoint</Application>
  <PresentationFormat>Widescreen</PresentationFormat>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vt:lpstr>
      <vt:lpstr>Savoye LET Plain</vt:lpstr>
      <vt:lpstr>Arial</vt:lpstr>
      <vt:lpstr>Retrospect</vt:lpstr>
      <vt:lpstr>Frost Moon </vt:lpstr>
      <vt:lpstr>Fall Healing </vt:lpstr>
      <vt:lpstr>Five Elements </vt:lpstr>
      <vt:lpstr>Metal </vt:lpstr>
      <vt:lpstr>Lungs: The tender organ </vt:lpstr>
      <vt:lpstr>PowerPoint Presentation</vt:lpstr>
      <vt:lpstr>Lung Meridian </vt:lpstr>
      <vt:lpstr>Large Intestine </vt:lpstr>
      <vt:lpstr>PowerPoint Presentation</vt:lpstr>
      <vt:lpstr>Large Intestine Meridian </vt:lpstr>
      <vt:lpstr>Lung &amp; large intestine working together</vt:lpstr>
      <vt:lpstr>Po: Shen of the lungs </vt:lpstr>
      <vt:lpstr>Individuation</vt:lpstr>
      <vt:lpstr>Yin and Yang of metal </vt:lpstr>
      <vt:lpstr>YIN metal imbalances </vt:lpstr>
      <vt:lpstr>YANG metal imbalances </vt:lpstr>
      <vt:lpstr>Ideas to balance metal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BodyTalk Denver</dc:creator>
  <cp:lastModifiedBy>BodyTalk Denver</cp:lastModifiedBy>
  <cp:revision>88</cp:revision>
  <dcterms:created xsi:type="dcterms:W3CDTF">2014-11-07T22:50:34Z</dcterms:created>
  <dcterms:modified xsi:type="dcterms:W3CDTF">2014-11-08T00:33:13Z</dcterms:modified>
</cp:coreProperties>
</file>